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7580065-CA24-4738-9D17-B1345F82BBAA}" type="datetimeFigureOut">
              <a:rPr lang="en-US" smtClean="0"/>
              <a:t>1/2/2019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E69B5E1-8B31-49E2-88A0-357E5E1E005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580065-CA24-4738-9D17-B1345F82BBAA}" type="datetimeFigureOut">
              <a:rPr lang="en-US" smtClean="0"/>
              <a:t>1/2/2019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E69B5E1-8B31-49E2-88A0-357E5E1E005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580065-CA24-4738-9D17-B1345F82BBAA}" type="datetimeFigureOut">
              <a:rPr lang="en-US" smtClean="0"/>
              <a:t>1/2/2019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E69B5E1-8B31-49E2-88A0-357E5E1E005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580065-CA24-4738-9D17-B1345F82BBAA}" type="datetimeFigureOut">
              <a:rPr lang="en-US" smtClean="0"/>
              <a:t>1/2/2019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E69B5E1-8B31-49E2-88A0-357E5E1E0050}"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7580065-CA24-4738-9D17-B1345F82BBAA}" type="datetimeFigureOut">
              <a:rPr lang="en-US" smtClean="0"/>
              <a:t>1/2/2019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E69B5E1-8B31-49E2-88A0-357E5E1E0050}"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7580065-CA24-4738-9D17-B1345F82BBAA}" type="datetimeFigureOut">
              <a:rPr lang="en-US" smtClean="0"/>
              <a:t>1/2/2019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E69B5E1-8B31-49E2-88A0-357E5E1E0050}"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7580065-CA24-4738-9D17-B1345F82BBAA}" type="datetimeFigureOut">
              <a:rPr lang="en-US" smtClean="0"/>
              <a:t>1/2/2019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E69B5E1-8B31-49E2-88A0-357E5E1E005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7580065-CA24-4738-9D17-B1345F82BBAA}" type="datetimeFigureOut">
              <a:rPr lang="en-US" smtClean="0"/>
              <a:t>1/2/2019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E69B5E1-8B31-49E2-88A0-357E5E1E0050}"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7580065-CA24-4738-9D17-B1345F82BBAA}" type="datetimeFigureOut">
              <a:rPr lang="en-US" smtClean="0"/>
              <a:t>1/2/2019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E69B5E1-8B31-49E2-88A0-357E5E1E005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7580065-CA24-4738-9D17-B1345F82BBAA}" type="datetimeFigureOut">
              <a:rPr lang="en-US" smtClean="0"/>
              <a:t>1/2/2019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E69B5E1-8B31-49E2-88A0-357E5E1E005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7580065-CA24-4738-9D17-B1345F82BBAA}" type="datetimeFigureOut">
              <a:rPr lang="en-US" smtClean="0"/>
              <a:t>1/2/2019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E69B5E1-8B31-49E2-88A0-357E5E1E0050}"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7580065-CA24-4738-9D17-B1345F82BBAA}" type="datetimeFigureOut">
              <a:rPr lang="en-US" smtClean="0"/>
              <a:t>1/2/2019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E69B5E1-8B31-49E2-88A0-357E5E1E005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Industrial Engineering</a:t>
            </a:r>
            <a:br>
              <a:rPr lang="en-US" dirty="0"/>
            </a:br>
            <a:r>
              <a:rPr lang="en-US" dirty="0"/>
              <a:t>&amp; Management</a:t>
            </a:r>
            <a:r>
              <a:rPr lang="en-US"/>
              <a:t/>
            </a:r>
            <a:br>
              <a:rPr lang="en-US"/>
            </a:br>
            <a:r>
              <a:rPr lang="en-US" smtClean="0"/>
              <a:t>lesson(11)</a:t>
            </a:r>
            <a:endParaRPr lang="en-US" dirty="0"/>
          </a:p>
        </p:txBody>
      </p:sp>
    </p:spTree>
    <p:extLst>
      <p:ext uri="{BB962C8B-B14F-4D97-AF65-F5344CB8AC3E}">
        <p14:creationId xmlns:p14="http://schemas.microsoft.com/office/powerpoint/2010/main" val="457585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b="1" u="sng" dirty="0"/>
              <a:t>Total quality management</a:t>
            </a:r>
            <a:endParaRPr lang="en-US" dirty="0"/>
          </a:p>
          <a:p>
            <a:r>
              <a:rPr lang="en-US" dirty="0"/>
              <a:t>In a total quality management concept, the word quality has a wider meaning, it means quality of output of every department and by every employee, cleanliness, orderliness, punctuality, customer service, standardization of works and continuous efforts for their improvement are also part of T.Q.M. in this, needs of the customer are constantly monitored to improve the products and processes to meet their requirement.</a:t>
            </a:r>
          </a:p>
          <a:p>
            <a:r>
              <a:rPr lang="en-US" dirty="0"/>
              <a:t>In total quality management </a:t>
            </a:r>
            <a:r>
              <a:rPr lang="en-US" dirty="0" err="1"/>
              <a:t>programme</a:t>
            </a:r>
            <a:r>
              <a:rPr lang="en-US" dirty="0"/>
              <a:t>, voluntary participation of workpeople is sought for the quality of the task.</a:t>
            </a:r>
          </a:p>
          <a:p>
            <a:r>
              <a:rPr lang="en-US" dirty="0"/>
              <a:t>Customer satisfaction is the most important aspect of TQM. Here customers are all those who are affected by our work. They could be external to the organization or may be inside the organization.</a:t>
            </a:r>
          </a:p>
          <a:p>
            <a:endParaRPr lang="en-US" dirty="0"/>
          </a:p>
        </p:txBody>
      </p:sp>
    </p:spTree>
    <p:extLst>
      <p:ext uri="{BB962C8B-B14F-4D97-AF65-F5344CB8AC3E}">
        <p14:creationId xmlns:p14="http://schemas.microsoft.com/office/powerpoint/2010/main" val="3458100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u="sng" dirty="0"/>
              <a:t>Total quality control</a:t>
            </a:r>
            <a:endParaRPr lang="en-US" dirty="0"/>
          </a:p>
          <a:p>
            <a:r>
              <a:rPr lang="en-US" dirty="0"/>
              <a:t>Total quality control (TQC) may be defined as," an effective system for integrating the quality development, quality maintenance and quality improvement efforts of the various groups in an organization so as to enable production and service at the most economical levels which allow for full customer satisfaction". TQC requires participation of all divisions.</a:t>
            </a:r>
          </a:p>
          <a:p>
            <a:endParaRPr lang="en-US" dirty="0"/>
          </a:p>
        </p:txBody>
      </p:sp>
    </p:spTree>
    <p:extLst>
      <p:ext uri="{BB962C8B-B14F-4D97-AF65-F5344CB8AC3E}">
        <p14:creationId xmlns:p14="http://schemas.microsoft.com/office/powerpoint/2010/main" val="913747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62500" lnSpcReduction="20000"/>
          </a:bodyPr>
          <a:lstStyle/>
          <a:p>
            <a:pPr marL="0" indent="0">
              <a:buNone/>
            </a:pPr>
            <a:r>
              <a:rPr lang="en-US" b="1" u="sng" dirty="0"/>
              <a:t>Elements of TQM</a:t>
            </a:r>
            <a:endParaRPr lang="en-US" dirty="0"/>
          </a:p>
          <a:p>
            <a:pPr marL="0" indent="0">
              <a:buNone/>
            </a:pPr>
            <a:r>
              <a:rPr lang="en-US" b="1" dirty="0"/>
              <a:t>1. </a:t>
            </a:r>
            <a:r>
              <a:rPr lang="en-US" dirty="0"/>
              <a:t>Customers satisfaction</a:t>
            </a:r>
          </a:p>
          <a:p>
            <a:pPr marL="0" indent="0">
              <a:buNone/>
            </a:pPr>
            <a:r>
              <a:rPr lang="en-US" b="1" dirty="0"/>
              <a:t>2. </a:t>
            </a:r>
            <a:r>
              <a:rPr lang="en-US" dirty="0"/>
              <a:t>Employees involvement</a:t>
            </a:r>
          </a:p>
          <a:p>
            <a:pPr marL="0" indent="0">
              <a:buNone/>
            </a:pPr>
            <a:r>
              <a:rPr lang="en-US" b="1" dirty="0"/>
              <a:t>3. </a:t>
            </a:r>
            <a:r>
              <a:rPr lang="en-US" dirty="0"/>
              <a:t>Total organization involvement</a:t>
            </a:r>
          </a:p>
          <a:p>
            <a:pPr marL="0" indent="0">
              <a:buNone/>
            </a:pPr>
            <a:r>
              <a:rPr lang="en-US" b="1" dirty="0"/>
              <a:t>4. </a:t>
            </a:r>
            <a:r>
              <a:rPr lang="en-US" dirty="0"/>
              <a:t>Morale of employees</a:t>
            </a:r>
          </a:p>
          <a:p>
            <a:pPr marL="0" indent="0">
              <a:buNone/>
            </a:pPr>
            <a:r>
              <a:rPr lang="en-US" b="1" dirty="0"/>
              <a:t>5. </a:t>
            </a:r>
            <a:r>
              <a:rPr lang="en-US" dirty="0"/>
              <a:t>Quality control circles and suggestion system.</a:t>
            </a:r>
          </a:p>
          <a:p>
            <a:pPr marL="0" indent="0">
              <a:buNone/>
            </a:pPr>
            <a:r>
              <a:rPr lang="en-US" b="1" dirty="0"/>
              <a:t>6. </a:t>
            </a:r>
            <a:r>
              <a:rPr lang="en-US" dirty="0"/>
              <a:t>Higher revenue.</a:t>
            </a:r>
          </a:p>
          <a:p>
            <a:pPr marL="0" indent="0">
              <a:buNone/>
            </a:pPr>
            <a:r>
              <a:rPr lang="en-US" b="1" dirty="0"/>
              <a:t>7. </a:t>
            </a:r>
            <a:r>
              <a:rPr lang="en-US" dirty="0"/>
              <a:t>Lower cost</a:t>
            </a:r>
          </a:p>
          <a:p>
            <a:pPr marL="0" indent="0">
              <a:buNone/>
            </a:pPr>
            <a:r>
              <a:rPr lang="en-US" b="1" dirty="0"/>
              <a:t>8. </a:t>
            </a:r>
            <a:r>
              <a:rPr lang="en-US" dirty="0"/>
              <a:t>Quality control</a:t>
            </a:r>
          </a:p>
          <a:p>
            <a:pPr marL="0" indent="0">
              <a:buNone/>
            </a:pPr>
            <a:r>
              <a:rPr lang="en-US" b="1" dirty="0"/>
              <a:t>9. </a:t>
            </a:r>
            <a:r>
              <a:rPr lang="en-US" dirty="0"/>
              <a:t>Control of production.</a:t>
            </a:r>
          </a:p>
          <a:p>
            <a:pPr marL="0" indent="0">
              <a:buNone/>
            </a:pPr>
            <a:r>
              <a:rPr lang="en-US" b="1" dirty="0"/>
              <a:t>10. </a:t>
            </a:r>
            <a:r>
              <a:rPr lang="en-US" dirty="0"/>
              <a:t>Quality planning</a:t>
            </a:r>
          </a:p>
          <a:p>
            <a:pPr marL="0" indent="0">
              <a:buNone/>
            </a:pPr>
            <a:r>
              <a:rPr lang="en-US" b="1" dirty="0"/>
              <a:t>11. </a:t>
            </a:r>
            <a:r>
              <a:rPr lang="en-US" dirty="0"/>
              <a:t>Quality implementation</a:t>
            </a:r>
          </a:p>
          <a:p>
            <a:pPr marL="0" indent="0">
              <a:buNone/>
            </a:pPr>
            <a:r>
              <a:rPr lang="en-US" b="1" dirty="0"/>
              <a:t>12. </a:t>
            </a:r>
            <a:r>
              <a:rPr lang="en-US" dirty="0"/>
              <a:t>Quality improvement</a:t>
            </a:r>
          </a:p>
          <a:p>
            <a:pPr marL="0" indent="0">
              <a:buNone/>
            </a:pPr>
            <a:r>
              <a:rPr lang="en-US" b="1" dirty="0"/>
              <a:t>13. </a:t>
            </a:r>
            <a:r>
              <a:rPr lang="en-US" dirty="0"/>
              <a:t>Quality assurance system</a:t>
            </a:r>
          </a:p>
          <a:p>
            <a:pPr marL="0" indent="0">
              <a:buNone/>
            </a:pPr>
            <a:r>
              <a:rPr lang="en-US" b="1" dirty="0"/>
              <a:t>14. </a:t>
            </a:r>
            <a:r>
              <a:rPr lang="en-US" dirty="0"/>
              <a:t>Vender control and quality in procurement.</a:t>
            </a:r>
          </a:p>
          <a:p>
            <a:pPr marL="0" indent="0">
              <a:buNone/>
            </a:pPr>
            <a:r>
              <a:rPr lang="en-US" b="1" dirty="0"/>
              <a:t>15. </a:t>
            </a:r>
            <a:r>
              <a:rPr lang="en-US" dirty="0"/>
              <a:t>Customer relationship management.</a:t>
            </a:r>
          </a:p>
          <a:p>
            <a:pPr marL="0" indent="0">
              <a:buNone/>
            </a:pPr>
            <a:r>
              <a:rPr lang="en-US" b="1" dirty="0"/>
              <a:t>16. </a:t>
            </a:r>
            <a:r>
              <a:rPr lang="en-US" dirty="0"/>
              <a:t>Measurement information analysis</a:t>
            </a:r>
          </a:p>
          <a:p>
            <a:pPr marL="0" indent="0">
              <a:buNone/>
            </a:pPr>
            <a:r>
              <a:rPr lang="en-US" b="1" dirty="0"/>
              <a:t>17. </a:t>
            </a:r>
            <a:r>
              <a:rPr lang="en-US" dirty="0"/>
              <a:t>Strategic quality management.</a:t>
            </a:r>
          </a:p>
          <a:p>
            <a:pPr marL="0" indent="0">
              <a:buNone/>
            </a:pPr>
            <a:r>
              <a:rPr lang="en-US" b="1" dirty="0"/>
              <a:t>18. </a:t>
            </a:r>
            <a:r>
              <a:rPr lang="en-US" dirty="0"/>
              <a:t>Leadership</a:t>
            </a:r>
          </a:p>
          <a:p>
            <a:pPr marL="0" indent="0">
              <a:buNone/>
            </a:pPr>
            <a:r>
              <a:rPr lang="en-US" b="1" dirty="0"/>
              <a:t>19. </a:t>
            </a:r>
            <a:r>
              <a:rPr lang="en-US" dirty="0"/>
              <a:t>Quality education and training.</a:t>
            </a:r>
          </a:p>
          <a:p>
            <a:pPr marL="0" indent="0">
              <a:buNone/>
            </a:pPr>
            <a:endParaRPr lang="en-US" dirty="0"/>
          </a:p>
        </p:txBody>
      </p:sp>
    </p:spTree>
    <p:extLst>
      <p:ext uri="{BB962C8B-B14F-4D97-AF65-F5344CB8AC3E}">
        <p14:creationId xmlns:p14="http://schemas.microsoft.com/office/powerpoint/2010/main" val="1319461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Autofit/>
          </a:bodyPr>
          <a:lstStyle/>
          <a:p>
            <a:pPr marL="0" indent="0">
              <a:buNone/>
            </a:pPr>
            <a:r>
              <a:rPr lang="en-US" sz="2000" b="1" u="sng" dirty="0"/>
              <a:t>Quality Cost (or costs associated with quality)</a:t>
            </a:r>
            <a:endParaRPr lang="en-US" sz="2000" dirty="0"/>
          </a:p>
          <a:p>
            <a:pPr marL="0" indent="0">
              <a:buNone/>
            </a:pPr>
            <a:r>
              <a:rPr lang="en-US" sz="2000" b="1" dirty="0"/>
              <a:t> </a:t>
            </a:r>
            <a:endParaRPr lang="en-US" sz="2000" dirty="0"/>
          </a:p>
          <a:p>
            <a:pPr marL="0" indent="0">
              <a:buNone/>
            </a:pPr>
            <a:r>
              <a:rPr lang="en-US" sz="2000" dirty="0"/>
              <a:t>Quality cost means cost of poor quality goods or services. Following are the main quality associated costs:</a:t>
            </a:r>
          </a:p>
          <a:p>
            <a:pPr marL="0" indent="0">
              <a:buNone/>
            </a:pPr>
            <a:r>
              <a:rPr lang="en-US" sz="2000" b="1" dirty="0"/>
              <a:t>1. Failure costs</a:t>
            </a:r>
            <a:endParaRPr lang="en-US" sz="2000" dirty="0"/>
          </a:p>
          <a:p>
            <a:pPr marL="0" indent="0">
              <a:buNone/>
            </a:pPr>
            <a:r>
              <a:rPr lang="en-US" sz="2000" b="1" dirty="0"/>
              <a:t>(A) </a:t>
            </a:r>
            <a:r>
              <a:rPr lang="en-US" sz="2000" dirty="0"/>
              <a:t>Internal failure costs:</a:t>
            </a:r>
          </a:p>
          <a:p>
            <a:pPr marL="0" indent="0">
              <a:buNone/>
            </a:pPr>
            <a:r>
              <a:rPr lang="en-US" sz="2000" dirty="0"/>
              <a:t> </a:t>
            </a:r>
          </a:p>
          <a:p>
            <a:pPr marL="0" indent="0">
              <a:buNone/>
            </a:pPr>
            <a:r>
              <a:rPr lang="en-US" sz="2000" b="1" dirty="0"/>
              <a:t>1. </a:t>
            </a:r>
            <a:r>
              <a:rPr lang="en-US" sz="2000" dirty="0"/>
              <a:t>Scrap and rework cost.</a:t>
            </a:r>
          </a:p>
          <a:p>
            <a:pPr marL="0" indent="0">
              <a:buNone/>
            </a:pPr>
            <a:r>
              <a:rPr lang="en-US" sz="2000" b="1" dirty="0"/>
              <a:t>2. </a:t>
            </a:r>
            <a:r>
              <a:rPr lang="en-US" sz="2000" dirty="0"/>
              <a:t>Costs involved in testing, inspecting and sorting for down- gradation.</a:t>
            </a:r>
          </a:p>
          <a:p>
            <a:pPr marL="0" indent="0">
              <a:buNone/>
            </a:pPr>
            <a:r>
              <a:rPr lang="en-US" sz="2000" b="1" dirty="0"/>
              <a:t>3. </a:t>
            </a:r>
            <a:r>
              <a:rPr lang="en-US" sz="2000" dirty="0"/>
              <a:t>Losses due to avoidable processing.</a:t>
            </a:r>
          </a:p>
          <a:p>
            <a:pPr marL="0" indent="0">
              <a:buNone/>
            </a:pPr>
            <a:r>
              <a:rPr lang="en-US" sz="2000" b="1" dirty="0"/>
              <a:t>5. </a:t>
            </a:r>
            <a:r>
              <a:rPr lang="en-US" sz="2000" dirty="0"/>
              <a:t>Expenditure in failure analysis.</a:t>
            </a:r>
          </a:p>
          <a:p>
            <a:pPr marL="0" indent="0">
              <a:buNone/>
            </a:pPr>
            <a:r>
              <a:rPr lang="en-US" sz="2000" dirty="0"/>
              <a:t> </a:t>
            </a:r>
          </a:p>
          <a:p>
            <a:pPr marL="0" indent="0">
              <a:buNone/>
            </a:pPr>
            <a:endParaRPr lang="en-US" sz="2000" dirty="0"/>
          </a:p>
        </p:txBody>
      </p:sp>
    </p:spTree>
    <p:extLst>
      <p:ext uri="{BB962C8B-B14F-4D97-AF65-F5344CB8AC3E}">
        <p14:creationId xmlns:p14="http://schemas.microsoft.com/office/powerpoint/2010/main" val="3790702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62500" lnSpcReduction="20000"/>
          </a:bodyPr>
          <a:lstStyle/>
          <a:p>
            <a:pPr marL="0" indent="0">
              <a:buNone/>
            </a:pPr>
            <a:r>
              <a:rPr lang="en-US" b="1" dirty="0" smtClean="0"/>
              <a:t>(B) </a:t>
            </a:r>
            <a:r>
              <a:rPr lang="en-US" dirty="0" smtClean="0"/>
              <a:t>External failure costs:</a:t>
            </a:r>
          </a:p>
          <a:p>
            <a:pPr marL="0" indent="0">
              <a:buNone/>
            </a:pPr>
            <a:r>
              <a:rPr lang="en-US" dirty="0" smtClean="0"/>
              <a:t> </a:t>
            </a:r>
          </a:p>
          <a:p>
            <a:pPr marL="0" indent="0">
              <a:buNone/>
            </a:pPr>
            <a:r>
              <a:rPr lang="en-US" b="1" dirty="0" smtClean="0"/>
              <a:t>1. </a:t>
            </a:r>
            <a:r>
              <a:rPr lang="en-US" dirty="0" smtClean="0"/>
              <a:t>Warranty charges</a:t>
            </a:r>
          </a:p>
          <a:p>
            <a:pPr marL="0" indent="0">
              <a:buNone/>
            </a:pPr>
            <a:r>
              <a:rPr lang="en-US" b="1" dirty="0" smtClean="0"/>
              <a:t>2. </a:t>
            </a:r>
            <a:r>
              <a:rPr lang="en-US" dirty="0" smtClean="0"/>
              <a:t>Redressal of complaints</a:t>
            </a:r>
          </a:p>
          <a:p>
            <a:pPr marL="0" indent="0">
              <a:buNone/>
            </a:pPr>
            <a:r>
              <a:rPr lang="en-US" b="1" dirty="0" smtClean="0"/>
              <a:t>3. </a:t>
            </a:r>
            <a:r>
              <a:rPr lang="en-US" dirty="0" smtClean="0"/>
              <a:t>Loss of future sales</a:t>
            </a:r>
          </a:p>
          <a:p>
            <a:pPr marL="0" indent="0">
              <a:buNone/>
            </a:pPr>
            <a:r>
              <a:rPr lang="en-US" b="1" dirty="0" smtClean="0"/>
              <a:t>4. </a:t>
            </a:r>
            <a:r>
              <a:rPr lang="en-US" dirty="0" smtClean="0"/>
              <a:t>Other expenses on return of materials, failure analysis outside the factory.</a:t>
            </a:r>
          </a:p>
          <a:p>
            <a:pPr marL="0" indent="0">
              <a:buNone/>
            </a:pPr>
            <a:r>
              <a:rPr lang="en-US" b="1" dirty="0" smtClean="0"/>
              <a:t>2. Appraisal/Detection costs</a:t>
            </a:r>
            <a:endParaRPr lang="en-US" dirty="0" smtClean="0"/>
          </a:p>
          <a:p>
            <a:pPr marL="0" indent="0">
              <a:buNone/>
            </a:pPr>
            <a:r>
              <a:rPr lang="en-US" b="1" dirty="0" smtClean="0"/>
              <a:t>1. </a:t>
            </a:r>
            <a:r>
              <a:rPr lang="en-US" dirty="0" smtClean="0"/>
              <a:t>Incoming test and inspection including materials, in-process and final quality sampling.</a:t>
            </a:r>
          </a:p>
          <a:p>
            <a:pPr marL="0" indent="0">
              <a:buNone/>
            </a:pPr>
            <a:r>
              <a:rPr lang="en-US" b="1" dirty="0" smtClean="0"/>
              <a:t>2. </a:t>
            </a:r>
            <a:r>
              <a:rPr lang="en-US" dirty="0" smtClean="0"/>
              <a:t>Quality audits.</a:t>
            </a:r>
          </a:p>
          <a:p>
            <a:pPr marL="0" indent="0">
              <a:buNone/>
            </a:pPr>
            <a:r>
              <a:rPr lang="en-US" b="1" dirty="0" smtClean="0"/>
              <a:t>3. </a:t>
            </a:r>
            <a:r>
              <a:rPr lang="en-US" dirty="0" smtClean="0"/>
              <a:t>Equipment calibration.</a:t>
            </a:r>
          </a:p>
          <a:p>
            <a:pPr marL="0" indent="0">
              <a:buNone/>
            </a:pPr>
            <a:r>
              <a:rPr lang="en-US" b="1" dirty="0" smtClean="0"/>
              <a:t>5. </a:t>
            </a:r>
            <a:r>
              <a:rPr lang="en-US" dirty="0" smtClean="0"/>
              <a:t>Evaluation of performance.</a:t>
            </a:r>
          </a:p>
          <a:p>
            <a:pPr marL="0" indent="0">
              <a:buNone/>
            </a:pPr>
            <a:r>
              <a:rPr lang="en-US" b="1" dirty="0" smtClean="0"/>
              <a:t>6. </a:t>
            </a:r>
            <a:r>
              <a:rPr lang="en-US" dirty="0" smtClean="0"/>
              <a:t>Evaluation of customer satisfaction.</a:t>
            </a:r>
          </a:p>
          <a:p>
            <a:pPr marL="0" indent="0">
              <a:buNone/>
            </a:pPr>
            <a:r>
              <a:rPr lang="en-US" b="1" dirty="0" smtClean="0"/>
              <a:t>3. Prevention costs</a:t>
            </a:r>
            <a:endParaRPr lang="en-US" dirty="0" smtClean="0"/>
          </a:p>
          <a:p>
            <a:pPr marL="0" indent="0">
              <a:buNone/>
            </a:pPr>
            <a:r>
              <a:rPr lang="en-US" b="1" dirty="0" smtClean="0"/>
              <a:t>1. </a:t>
            </a:r>
            <a:r>
              <a:rPr lang="en-US" dirty="0" smtClean="0"/>
              <a:t>Quality planning</a:t>
            </a:r>
          </a:p>
          <a:p>
            <a:pPr marL="0" indent="0">
              <a:buNone/>
            </a:pPr>
            <a:r>
              <a:rPr lang="en-US" b="1" dirty="0" smtClean="0"/>
              <a:t>2. </a:t>
            </a:r>
            <a:r>
              <a:rPr lang="en-US" dirty="0" smtClean="0"/>
              <a:t>New product review</a:t>
            </a:r>
          </a:p>
          <a:p>
            <a:pPr marL="0" indent="0">
              <a:buNone/>
            </a:pPr>
            <a:r>
              <a:rPr lang="en-US" b="1" dirty="0" smtClean="0"/>
              <a:t>3. </a:t>
            </a:r>
            <a:r>
              <a:rPr lang="en-US" dirty="0" smtClean="0"/>
              <a:t>Process control</a:t>
            </a:r>
          </a:p>
          <a:p>
            <a:pPr marL="0" indent="0">
              <a:buNone/>
            </a:pPr>
            <a:r>
              <a:rPr lang="en-US" b="1" dirty="0" smtClean="0"/>
              <a:t>4. </a:t>
            </a:r>
            <a:r>
              <a:rPr lang="en-US" dirty="0" smtClean="0"/>
              <a:t>Training and education</a:t>
            </a:r>
          </a:p>
          <a:p>
            <a:pPr marL="0" indent="0">
              <a:buNone/>
            </a:pPr>
            <a:r>
              <a:rPr lang="en-US" b="1" dirty="0" smtClean="0"/>
              <a:t>5. </a:t>
            </a:r>
            <a:r>
              <a:rPr lang="en-US" dirty="0" smtClean="0"/>
              <a:t>Process quality planning.</a:t>
            </a:r>
          </a:p>
          <a:p>
            <a:pPr marL="0" indent="0">
              <a:buNone/>
            </a:pPr>
            <a:r>
              <a:rPr lang="en-US" b="1" dirty="0" smtClean="0"/>
              <a:t> </a:t>
            </a:r>
            <a:endParaRPr lang="en-US" dirty="0" smtClean="0"/>
          </a:p>
          <a:p>
            <a:endParaRPr lang="en-US" dirty="0"/>
          </a:p>
        </p:txBody>
      </p:sp>
    </p:spTree>
    <p:extLst>
      <p:ext uri="{BB962C8B-B14F-4D97-AF65-F5344CB8AC3E}">
        <p14:creationId xmlns:p14="http://schemas.microsoft.com/office/powerpoint/2010/main" val="2062068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62500" lnSpcReduction="20000"/>
          </a:bodyPr>
          <a:lstStyle/>
          <a:p>
            <a:pPr marL="0" indent="0">
              <a:buNone/>
            </a:pPr>
            <a:r>
              <a:rPr lang="en-US" b="1" u="sng" dirty="0"/>
              <a:t>Quality management system</a:t>
            </a:r>
            <a:endParaRPr lang="en-US" dirty="0"/>
          </a:p>
          <a:p>
            <a:pPr marL="0" indent="0">
              <a:buNone/>
            </a:pPr>
            <a:r>
              <a:rPr lang="en-US" dirty="0"/>
              <a:t>A quality management system organizes overall activities of the company in such a way that the technical, administrative and human factors affecting the quality of products or services are under control. The quality management system guides the cooperated actions of the people, machines and information to achieve the quality objectives.</a:t>
            </a:r>
          </a:p>
          <a:p>
            <a:pPr marL="0" indent="0">
              <a:buNone/>
            </a:pPr>
            <a:r>
              <a:rPr lang="en-US" b="1" dirty="0"/>
              <a:t>1. Activities</a:t>
            </a:r>
            <a:endParaRPr lang="en-US" dirty="0"/>
          </a:p>
          <a:p>
            <a:pPr marL="0" indent="0">
              <a:buNone/>
            </a:pPr>
            <a:r>
              <a:rPr lang="en-US" dirty="0"/>
              <a:t>Activities of quality management system are:</a:t>
            </a:r>
          </a:p>
          <a:p>
            <a:pPr marL="0" indent="0">
              <a:buNone/>
            </a:pPr>
            <a:r>
              <a:rPr lang="en-US" b="1" dirty="0"/>
              <a:t>1. </a:t>
            </a:r>
            <a:r>
              <a:rPr lang="en-US" dirty="0"/>
              <a:t>Marketing to evaluate customer needs and use requirements.</a:t>
            </a:r>
          </a:p>
          <a:p>
            <a:pPr marL="0" indent="0">
              <a:buNone/>
            </a:pPr>
            <a:r>
              <a:rPr lang="en-US" b="1" dirty="0"/>
              <a:t>2. </a:t>
            </a:r>
            <a:r>
              <a:rPr lang="en-US" dirty="0"/>
              <a:t>Design and engineering to translate the customer needs into product, process and material specifications.</a:t>
            </a:r>
          </a:p>
          <a:p>
            <a:pPr marL="0" indent="0">
              <a:buNone/>
            </a:pPr>
            <a:r>
              <a:rPr lang="en-US" b="1" dirty="0"/>
              <a:t>3. </a:t>
            </a:r>
            <a:r>
              <a:rPr lang="en-US" dirty="0"/>
              <a:t>Purchasing to select the competent vendors who can supply materials, components, sub-assemblies as per specifications.</a:t>
            </a:r>
          </a:p>
          <a:p>
            <a:pPr marL="0" indent="0">
              <a:buNone/>
            </a:pPr>
            <a:r>
              <a:rPr lang="en-US" b="1" dirty="0"/>
              <a:t>4. </a:t>
            </a:r>
            <a:r>
              <a:rPr lang="en-US" dirty="0"/>
              <a:t>Production to ensure that product is produced under controlled conditions in conformance to standards.</a:t>
            </a:r>
          </a:p>
          <a:p>
            <a:pPr marL="0" indent="0">
              <a:buNone/>
            </a:pPr>
            <a:r>
              <a:rPr lang="en-US" b="1" dirty="0"/>
              <a:t>5. </a:t>
            </a:r>
            <a:r>
              <a:rPr lang="en-US" dirty="0"/>
              <a:t>Quality assurance to identify appropriate test methods and exercise quality control techniques.</a:t>
            </a:r>
          </a:p>
          <a:p>
            <a:pPr marL="0" indent="0">
              <a:buNone/>
            </a:pPr>
            <a:r>
              <a:rPr lang="en-US" b="1" dirty="0"/>
              <a:t>6. </a:t>
            </a:r>
            <a:r>
              <a:rPr lang="en-US" dirty="0"/>
              <a:t>Shipping to ensure proper packaging, transportation and distribution of material.</a:t>
            </a:r>
          </a:p>
          <a:p>
            <a:pPr marL="0" indent="0">
              <a:buNone/>
            </a:pPr>
            <a:r>
              <a:rPr lang="en-US" b="1" dirty="0"/>
              <a:t>7. </a:t>
            </a:r>
            <a:r>
              <a:rPr lang="en-US" dirty="0"/>
              <a:t>Documentation to maintain system and progress documents at each stage of operation.</a:t>
            </a:r>
          </a:p>
          <a:p>
            <a:pPr marL="0" indent="0">
              <a:buNone/>
            </a:pPr>
            <a:r>
              <a:rPr lang="en-US" b="1" dirty="0"/>
              <a:t>8. </a:t>
            </a:r>
            <a:r>
              <a:rPr lang="en-US" dirty="0"/>
              <a:t>Product development for innovation and improvement based on customer's feedback.</a:t>
            </a:r>
          </a:p>
          <a:p>
            <a:endParaRPr lang="en-US" dirty="0"/>
          </a:p>
        </p:txBody>
      </p:sp>
    </p:spTree>
    <p:extLst>
      <p:ext uri="{BB962C8B-B14F-4D97-AF65-F5344CB8AC3E}">
        <p14:creationId xmlns:p14="http://schemas.microsoft.com/office/powerpoint/2010/main" val="1986980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77500" lnSpcReduction="20000"/>
          </a:bodyPr>
          <a:lstStyle/>
          <a:p>
            <a:pPr marL="0" indent="0">
              <a:buNone/>
            </a:pPr>
            <a:r>
              <a:rPr lang="en-US" b="1" dirty="0"/>
              <a:t>9. </a:t>
            </a:r>
            <a:r>
              <a:rPr lang="en-US" dirty="0"/>
              <a:t>Auditing to identify the non- conforming of the system and product, and follow up the corrective actions.</a:t>
            </a:r>
          </a:p>
          <a:p>
            <a:pPr marL="0" indent="0">
              <a:buNone/>
            </a:pPr>
            <a:r>
              <a:rPr lang="en-US" b="1" u="sng" dirty="0"/>
              <a:t>2. Benefits</a:t>
            </a:r>
            <a:endParaRPr lang="en-US" dirty="0"/>
          </a:p>
          <a:p>
            <a:pPr marL="0" indent="0">
              <a:buNone/>
            </a:pPr>
            <a:r>
              <a:rPr lang="en-US" b="1" dirty="0"/>
              <a:t> </a:t>
            </a:r>
            <a:endParaRPr lang="en-US" dirty="0"/>
          </a:p>
          <a:p>
            <a:pPr marL="0" indent="0">
              <a:buNone/>
            </a:pPr>
            <a:r>
              <a:rPr lang="en-US" b="1" dirty="0"/>
              <a:t>1. </a:t>
            </a:r>
            <a:r>
              <a:rPr lang="en-US" dirty="0"/>
              <a:t>To meet the customer requirements by providing quality products or services to satisfy the customer needs.</a:t>
            </a:r>
          </a:p>
          <a:p>
            <a:pPr marL="0" indent="0">
              <a:buNone/>
            </a:pPr>
            <a:r>
              <a:rPr lang="en-US" b="1" dirty="0"/>
              <a:t>2. </a:t>
            </a:r>
            <a:r>
              <a:rPr lang="en-US" dirty="0"/>
              <a:t>Good reputation helps in better marketability of the company's products and services.</a:t>
            </a:r>
          </a:p>
          <a:p>
            <a:pPr marL="0" indent="0">
              <a:buNone/>
            </a:pPr>
            <a:r>
              <a:rPr lang="en-US" b="1" dirty="0"/>
              <a:t>3. </a:t>
            </a:r>
            <a:r>
              <a:rPr lang="en-US" dirty="0"/>
              <a:t>Confidence is created</a:t>
            </a:r>
          </a:p>
          <a:p>
            <a:pPr marL="0" indent="0">
              <a:buNone/>
            </a:pPr>
            <a:r>
              <a:rPr lang="en-US" b="1" dirty="0"/>
              <a:t>4. </a:t>
            </a:r>
            <a:r>
              <a:rPr lang="en-US" dirty="0"/>
              <a:t>Consistency in quality</a:t>
            </a:r>
          </a:p>
          <a:p>
            <a:pPr marL="0" indent="0">
              <a:buNone/>
            </a:pPr>
            <a:r>
              <a:rPr lang="en-US" b="1" dirty="0"/>
              <a:t> 5. </a:t>
            </a:r>
            <a:r>
              <a:rPr lang="en-US" dirty="0"/>
              <a:t>Productivity improvement</a:t>
            </a:r>
          </a:p>
          <a:p>
            <a:pPr marL="0" indent="0">
              <a:buNone/>
            </a:pPr>
            <a:r>
              <a:rPr lang="en-US" b="1" dirty="0"/>
              <a:t>6. </a:t>
            </a:r>
            <a:r>
              <a:rPr lang="en-US" dirty="0"/>
              <a:t>Better financial performance</a:t>
            </a:r>
          </a:p>
          <a:p>
            <a:pPr marL="0" indent="0">
              <a:buNone/>
            </a:pPr>
            <a:r>
              <a:rPr lang="en-US" b="1" dirty="0"/>
              <a:t>7. </a:t>
            </a:r>
            <a:r>
              <a:rPr lang="en-US" dirty="0"/>
              <a:t>Brings clarity in working</a:t>
            </a:r>
          </a:p>
          <a:p>
            <a:pPr marL="0" indent="0">
              <a:buNone/>
            </a:pPr>
            <a:r>
              <a:rPr lang="en-US" b="1" dirty="0"/>
              <a:t>8. </a:t>
            </a:r>
            <a:r>
              <a:rPr lang="en-US" dirty="0"/>
              <a:t>Better documentation</a:t>
            </a:r>
          </a:p>
          <a:p>
            <a:pPr marL="0" indent="0">
              <a:buNone/>
            </a:pPr>
            <a:r>
              <a:rPr lang="en-US" b="1" dirty="0"/>
              <a:t>9. </a:t>
            </a:r>
            <a:r>
              <a:rPr lang="en-US" dirty="0"/>
              <a:t>Better monitoring</a:t>
            </a:r>
          </a:p>
          <a:p>
            <a:pPr marL="0" indent="0">
              <a:buNone/>
            </a:pPr>
            <a:r>
              <a:rPr lang="en-US" b="1" dirty="0"/>
              <a:t>10. </a:t>
            </a:r>
            <a:r>
              <a:rPr lang="en-US" dirty="0"/>
              <a:t>Increases export potential</a:t>
            </a:r>
          </a:p>
          <a:p>
            <a:pPr marL="0" indent="0">
              <a:buNone/>
            </a:pPr>
            <a:r>
              <a:rPr lang="en-US" b="1" dirty="0"/>
              <a:t>11. </a:t>
            </a:r>
            <a:r>
              <a:rPr lang="en-US" dirty="0"/>
              <a:t>Human resources development.</a:t>
            </a:r>
          </a:p>
          <a:p>
            <a:pPr marL="0" indent="0">
              <a:buNone/>
            </a:pPr>
            <a:r>
              <a:rPr lang="en-US" b="1" dirty="0"/>
              <a:t> </a:t>
            </a:r>
            <a:endParaRPr lang="en-US" dirty="0"/>
          </a:p>
          <a:p>
            <a:endParaRPr lang="en-US" dirty="0"/>
          </a:p>
        </p:txBody>
      </p:sp>
    </p:spTree>
    <p:extLst>
      <p:ext uri="{BB962C8B-B14F-4D97-AF65-F5344CB8AC3E}">
        <p14:creationId xmlns:p14="http://schemas.microsoft.com/office/powerpoint/2010/main" val="261906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92500" lnSpcReduction="10000"/>
          </a:bodyPr>
          <a:lstStyle/>
          <a:p>
            <a:r>
              <a:rPr lang="en-US" b="1" u="sng" dirty="0"/>
              <a:t>3. Quality function</a:t>
            </a:r>
            <a:endParaRPr lang="en-US" dirty="0"/>
          </a:p>
          <a:p>
            <a:r>
              <a:rPr lang="en-US" b="1" dirty="0"/>
              <a:t>1. </a:t>
            </a:r>
            <a:r>
              <a:rPr lang="en-US" dirty="0"/>
              <a:t>Marketing and market research</a:t>
            </a:r>
          </a:p>
          <a:p>
            <a:r>
              <a:rPr lang="en-US" b="1" dirty="0"/>
              <a:t>2. </a:t>
            </a:r>
            <a:r>
              <a:rPr lang="en-US" dirty="0"/>
              <a:t>Design and product development</a:t>
            </a:r>
          </a:p>
          <a:p>
            <a:r>
              <a:rPr lang="en-US" b="1" dirty="0"/>
              <a:t>3. </a:t>
            </a:r>
            <a:r>
              <a:rPr lang="en-US" dirty="0"/>
              <a:t>Procurement</a:t>
            </a:r>
          </a:p>
          <a:p>
            <a:r>
              <a:rPr lang="en-US" b="1" dirty="0"/>
              <a:t>4. </a:t>
            </a:r>
            <a:r>
              <a:rPr lang="en-US" dirty="0"/>
              <a:t>Process planning and development</a:t>
            </a:r>
          </a:p>
          <a:p>
            <a:r>
              <a:rPr lang="en-US" b="1" dirty="0"/>
              <a:t>5. </a:t>
            </a:r>
            <a:r>
              <a:rPr lang="en-US" dirty="0"/>
              <a:t>production</a:t>
            </a:r>
          </a:p>
          <a:p>
            <a:r>
              <a:rPr lang="en-US" b="1" dirty="0"/>
              <a:t>6. </a:t>
            </a:r>
            <a:r>
              <a:rPr lang="en-US" dirty="0"/>
              <a:t>inspection, testing and examination</a:t>
            </a:r>
          </a:p>
          <a:p>
            <a:r>
              <a:rPr lang="en-US" b="1" dirty="0"/>
              <a:t>7. </a:t>
            </a:r>
            <a:r>
              <a:rPr lang="en-US" dirty="0"/>
              <a:t>Packaging and storage</a:t>
            </a:r>
          </a:p>
          <a:p>
            <a:r>
              <a:rPr lang="en-US" b="1" dirty="0"/>
              <a:t>8. </a:t>
            </a:r>
            <a:r>
              <a:rPr lang="en-US" dirty="0"/>
              <a:t>Sales and distribution</a:t>
            </a:r>
          </a:p>
          <a:p>
            <a:r>
              <a:rPr lang="en-US" b="1" dirty="0"/>
              <a:t>9. </a:t>
            </a:r>
            <a:r>
              <a:rPr lang="en-US" dirty="0"/>
              <a:t>Installation and operation</a:t>
            </a:r>
          </a:p>
          <a:p>
            <a:r>
              <a:rPr lang="en-US" b="1" dirty="0"/>
              <a:t>10. </a:t>
            </a:r>
            <a:r>
              <a:rPr lang="en-US" dirty="0"/>
              <a:t>Technical assistance and maintenance</a:t>
            </a:r>
          </a:p>
          <a:p>
            <a:r>
              <a:rPr lang="en-US" b="1" dirty="0"/>
              <a:t>11. </a:t>
            </a:r>
            <a:r>
              <a:rPr lang="en-US" dirty="0"/>
              <a:t>Disposal after use.</a:t>
            </a:r>
          </a:p>
          <a:p>
            <a:endParaRPr lang="en-US" dirty="0"/>
          </a:p>
        </p:txBody>
      </p:sp>
    </p:spTree>
    <p:extLst>
      <p:ext uri="{BB962C8B-B14F-4D97-AF65-F5344CB8AC3E}">
        <p14:creationId xmlns:p14="http://schemas.microsoft.com/office/powerpoint/2010/main" val="2022442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20000"/>
          </a:bodyPr>
          <a:lstStyle/>
          <a:p>
            <a:pPr marL="0" indent="0">
              <a:buNone/>
            </a:pPr>
            <a:r>
              <a:rPr lang="en-US" b="1" u="sng" dirty="0"/>
              <a:t>5. Installing the quality system</a:t>
            </a:r>
            <a:endParaRPr lang="en-US" dirty="0"/>
          </a:p>
          <a:p>
            <a:pPr marL="0" indent="0">
              <a:buNone/>
            </a:pPr>
            <a:r>
              <a:rPr lang="en-US" b="1" i="1" u="sng" dirty="0"/>
              <a:t>(A) </a:t>
            </a:r>
            <a:r>
              <a:rPr lang="en-US" i="1" u="sng" dirty="0"/>
              <a:t>Preparations</a:t>
            </a:r>
            <a:endParaRPr lang="en-US" dirty="0"/>
          </a:p>
          <a:p>
            <a:pPr marL="0" indent="0">
              <a:buNone/>
            </a:pPr>
            <a:r>
              <a:rPr lang="en-US" b="1" dirty="0"/>
              <a:t>1. </a:t>
            </a:r>
            <a:r>
              <a:rPr lang="en-US" dirty="0"/>
              <a:t>Analyses the existing status and identify what needs to be done. Prepare an action- plan.</a:t>
            </a:r>
          </a:p>
          <a:p>
            <a:pPr marL="0" indent="0">
              <a:buNone/>
            </a:pPr>
            <a:r>
              <a:rPr lang="en-US" b="1" dirty="0"/>
              <a:t>2. </a:t>
            </a:r>
            <a:r>
              <a:rPr lang="en-US" dirty="0"/>
              <a:t>Develop an organization structure.</a:t>
            </a:r>
          </a:p>
          <a:p>
            <a:pPr marL="0" indent="0">
              <a:buNone/>
            </a:pPr>
            <a:r>
              <a:rPr lang="en-US" b="1" dirty="0"/>
              <a:t>3. </a:t>
            </a:r>
            <a:r>
              <a:rPr lang="en-US" dirty="0"/>
              <a:t>Develop quality system documentation.</a:t>
            </a:r>
          </a:p>
          <a:p>
            <a:pPr marL="0" indent="0">
              <a:buNone/>
            </a:pPr>
            <a:r>
              <a:rPr lang="en-US" b="1" dirty="0"/>
              <a:t>4. </a:t>
            </a:r>
            <a:r>
              <a:rPr lang="en-US" dirty="0"/>
              <a:t>Prepare the material and machinery resources.</a:t>
            </a:r>
          </a:p>
          <a:p>
            <a:pPr marL="0" indent="0">
              <a:buNone/>
            </a:pPr>
            <a:r>
              <a:rPr lang="en-US" b="1" i="1" u="sng" dirty="0"/>
              <a:t>(B) </a:t>
            </a:r>
            <a:r>
              <a:rPr lang="en-US" i="1" u="sng" dirty="0"/>
              <a:t>Implementation</a:t>
            </a:r>
            <a:endParaRPr lang="en-US" dirty="0"/>
          </a:p>
          <a:p>
            <a:pPr marL="0" indent="0">
              <a:buNone/>
            </a:pPr>
            <a:r>
              <a:rPr lang="en-US" i="1" dirty="0"/>
              <a:t> </a:t>
            </a:r>
            <a:endParaRPr lang="en-US" dirty="0"/>
          </a:p>
          <a:p>
            <a:pPr marL="0" indent="0">
              <a:buNone/>
            </a:pPr>
            <a:r>
              <a:rPr lang="en-US" b="1" dirty="0"/>
              <a:t>1. </a:t>
            </a:r>
            <a:r>
              <a:rPr lang="en-US" dirty="0"/>
              <a:t>Implement the documented quality system.</a:t>
            </a:r>
          </a:p>
          <a:p>
            <a:pPr marL="0" indent="0">
              <a:buNone/>
            </a:pPr>
            <a:r>
              <a:rPr lang="en-US" b="1" dirty="0"/>
              <a:t>2. </a:t>
            </a:r>
            <a:r>
              <a:rPr lang="en-US" dirty="0"/>
              <a:t>Establish internal quality audit system.</a:t>
            </a:r>
          </a:p>
          <a:p>
            <a:pPr marL="0" indent="0">
              <a:buNone/>
            </a:pPr>
            <a:r>
              <a:rPr lang="en-US" b="1" dirty="0"/>
              <a:t>3. </a:t>
            </a:r>
            <a:r>
              <a:rPr lang="en-US" dirty="0"/>
              <a:t>Monitor, control and stabilize the quality system.</a:t>
            </a:r>
          </a:p>
          <a:p>
            <a:pPr marL="0" indent="0">
              <a:buNone/>
            </a:pPr>
            <a:r>
              <a:rPr lang="en-US" b="1" dirty="0"/>
              <a:t>4. </a:t>
            </a:r>
            <a:r>
              <a:rPr lang="en-US" dirty="0"/>
              <a:t>Harmonies the practices with the standards.</a:t>
            </a:r>
          </a:p>
          <a:p>
            <a:pPr marL="0" indent="0">
              <a:buNone/>
            </a:pPr>
            <a:r>
              <a:rPr lang="en-US" b="1" dirty="0"/>
              <a:t> </a:t>
            </a:r>
            <a:endParaRPr lang="en-US" dirty="0"/>
          </a:p>
          <a:p>
            <a:endParaRPr lang="en-US" dirty="0"/>
          </a:p>
        </p:txBody>
      </p:sp>
    </p:spTree>
    <p:extLst>
      <p:ext uri="{BB962C8B-B14F-4D97-AF65-F5344CB8AC3E}">
        <p14:creationId xmlns:p14="http://schemas.microsoft.com/office/powerpoint/2010/main" val="762954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pPr marL="0" indent="0">
              <a:buNone/>
            </a:pPr>
            <a:r>
              <a:rPr lang="en-US" b="1" u="sng" dirty="0"/>
              <a:t>Functions of quality control department</a:t>
            </a:r>
            <a:endParaRPr lang="en-US" dirty="0"/>
          </a:p>
          <a:p>
            <a:pPr marL="0" indent="0">
              <a:buNone/>
            </a:pPr>
            <a:r>
              <a:rPr lang="en-US" dirty="0"/>
              <a:t>Quality control department has the following important functions to perform:</a:t>
            </a:r>
          </a:p>
          <a:p>
            <a:pPr marL="0" indent="0">
              <a:buNone/>
            </a:pPr>
            <a:r>
              <a:rPr lang="en-US" b="1" dirty="0"/>
              <a:t>(1) </a:t>
            </a:r>
            <a:r>
              <a:rPr lang="en-US" dirty="0"/>
              <a:t>Only the products of uniform and standard quality are allowed to be sold.</a:t>
            </a:r>
          </a:p>
          <a:p>
            <a:pPr marL="0" indent="0">
              <a:buNone/>
            </a:pPr>
            <a:r>
              <a:rPr lang="en-US" b="1" dirty="0"/>
              <a:t>(2) </a:t>
            </a:r>
            <a:r>
              <a:rPr lang="en-US" dirty="0"/>
              <a:t>To suggest methods and ways to prevent the manufacturing difficulties.</a:t>
            </a:r>
          </a:p>
          <a:p>
            <a:pPr marL="0" indent="0">
              <a:buNone/>
            </a:pPr>
            <a:r>
              <a:rPr lang="en-US" b="1" dirty="0"/>
              <a:t>(3) </a:t>
            </a:r>
            <a:r>
              <a:rPr lang="en-US" dirty="0"/>
              <a:t>To reject the defective goods so that the products of poor quality may not reach to the customers.</a:t>
            </a:r>
          </a:p>
          <a:p>
            <a:pPr marL="0" indent="0">
              <a:buNone/>
            </a:pPr>
            <a:r>
              <a:rPr lang="en-US" b="1" dirty="0"/>
              <a:t>(4) </a:t>
            </a:r>
            <a:r>
              <a:rPr lang="en-US" dirty="0"/>
              <a:t>To find out the points where the control is breaking down and investigates the causes of it.</a:t>
            </a:r>
          </a:p>
          <a:p>
            <a:pPr marL="0" indent="0">
              <a:buNone/>
            </a:pPr>
            <a:r>
              <a:rPr lang="en-US" b="1" dirty="0"/>
              <a:t>(5) </a:t>
            </a:r>
            <a:r>
              <a:rPr lang="en-US" dirty="0"/>
              <a:t>To rectify the rejected goods, if it is possible. This procedure is known as rehabilitation of defective goods.</a:t>
            </a:r>
          </a:p>
          <a:p>
            <a:endParaRPr lang="en-US" dirty="0"/>
          </a:p>
        </p:txBody>
      </p:sp>
    </p:spTree>
    <p:extLst>
      <p:ext uri="{BB962C8B-B14F-4D97-AF65-F5344CB8AC3E}">
        <p14:creationId xmlns:p14="http://schemas.microsoft.com/office/powerpoint/2010/main" val="964507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85000" lnSpcReduction="20000"/>
          </a:bodyPr>
          <a:lstStyle/>
          <a:p>
            <a:r>
              <a:rPr lang="en-US" b="1" u="sng" dirty="0"/>
              <a:t>Advantages of quality control</a:t>
            </a:r>
            <a:endParaRPr lang="en-US" dirty="0"/>
          </a:p>
          <a:p>
            <a:r>
              <a:rPr lang="en-US" dirty="0"/>
              <a:t>There are many advantages by controlling the product quality. Some of them are listed below:</a:t>
            </a:r>
          </a:p>
          <a:p>
            <a:r>
              <a:rPr lang="en-US" b="1" dirty="0"/>
              <a:t>1- </a:t>
            </a:r>
            <a:r>
              <a:rPr lang="en-US" dirty="0"/>
              <a:t>Quality of product is improved which in turn increases sales.</a:t>
            </a:r>
          </a:p>
          <a:p>
            <a:r>
              <a:rPr lang="en-US" b="1" dirty="0"/>
              <a:t>2- </a:t>
            </a:r>
            <a:r>
              <a:rPr lang="en-US" dirty="0"/>
              <a:t>Rejection and rework are minimized thus reducing wastage. So the cost manufacturing reduces.</a:t>
            </a:r>
          </a:p>
          <a:p>
            <a:r>
              <a:rPr lang="en-US" b="1" dirty="0"/>
              <a:t>3- </a:t>
            </a:r>
            <a:r>
              <a:rPr lang="en-US" dirty="0"/>
              <a:t>Good quality product improves reputation.</a:t>
            </a:r>
          </a:p>
          <a:p>
            <a:r>
              <a:rPr lang="en-US" b="1" dirty="0"/>
              <a:t>4- </a:t>
            </a:r>
            <a:r>
              <a:rPr lang="en-US" dirty="0"/>
              <a:t>Inspection cost reduces to great extent.</a:t>
            </a:r>
          </a:p>
          <a:p>
            <a:r>
              <a:rPr lang="en-US" b="1" dirty="0"/>
              <a:t>5- </a:t>
            </a:r>
            <a:r>
              <a:rPr lang="en-US" dirty="0"/>
              <a:t>Uniformity in quality can be achieved.</a:t>
            </a:r>
          </a:p>
          <a:p>
            <a:r>
              <a:rPr lang="en-US" dirty="0"/>
              <a:t>Improvement in manufacturer and consumer relations.</a:t>
            </a:r>
          </a:p>
          <a:p>
            <a:r>
              <a:rPr lang="en-US" b="1" dirty="0"/>
              <a:t>- </a:t>
            </a:r>
            <a:r>
              <a:rPr lang="en-US" dirty="0"/>
              <a:t>Improvement in technical knowledge and engineering data for process development and manufacturing design.</a:t>
            </a:r>
          </a:p>
          <a:p>
            <a:endParaRPr lang="en-US" dirty="0"/>
          </a:p>
        </p:txBody>
      </p:sp>
    </p:spTree>
    <p:extLst>
      <p:ext uri="{BB962C8B-B14F-4D97-AF65-F5344CB8AC3E}">
        <p14:creationId xmlns:p14="http://schemas.microsoft.com/office/powerpoint/2010/main" val="17737056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TotalTime>
  <Words>853</Words>
  <Application>Microsoft Office PowerPoint</Application>
  <PresentationFormat>On-screen Show (4:3)</PresentationFormat>
  <Paragraphs>125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Industrial Engineering &amp; Management lesson(11)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Industrial Engineering &amp; Management lesson(10)</dc:title>
  <dc:creator>DR.Ahmed Saker 2o1O</dc:creator>
  <cp:lastModifiedBy>DR.Ahmed Saker 2o1O</cp:lastModifiedBy>
  <cp:revision>2</cp:revision>
  <dcterms:created xsi:type="dcterms:W3CDTF">2019-01-02T09:24:21Z</dcterms:created>
  <dcterms:modified xsi:type="dcterms:W3CDTF">2019-01-02T09:34:17Z</dcterms:modified>
</cp:coreProperties>
</file>